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8" r:id="rId1"/>
  </p:sldMasterIdLst>
  <p:notesMasterIdLst>
    <p:notesMasterId r:id="rId11"/>
  </p:notesMasterIdLst>
  <p:sldIdLst>
    <p:sldId id="256" r:id="rId2"/>
    <p:sldId id="257" r:id="rId3"/>
    <p:sldId id="259" r:id="rId4"/>
    <p:sldId id="267" r:id="rId5"/>
    <p:sldId id="268" r:id="rId6"/>
    <p:sldId id="260" r:id="rId7"/>
    <p:sldId id="266" r:id="rId8"/>
    <p:sldId id="270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55" autoAdjust="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C936D-E66B-441E-9D37-DEA7A13BE5E6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AB4A1-4C02-45C1-964E-9B20C778C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91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AB4A1-4C02-45C1-964E-9B20C778C4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3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727C-3CD4-4184-AC66-9C355D06FD1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511F-E2F5-4AA7-924F-EA041632A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767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727C-3CD4-4184-AC66-9C355D06FD1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511F-E2F5-4AA7-924F-EA041632A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727C-3CD4-4184-AC66-9C355D06FD1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511F-E2F5-4AA7-924F-EA041632A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70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727C-3CD4-4184-AC66-9C355D06FD1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511F-E2F5-4AA7-924F-EA041632A12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8728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727C-3CD4-4184-AC66-9C355D06FD1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511F-E2F5-4AA7-924F-EA041632A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488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727C-3CD4-4184-AC66-9C355D06FD1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511F-E2F5-4AA7-924F-EA041632A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502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727C-3CD4-4184-AC66-9C355D06FD1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511F-E2F5-4AA7-924F-EA041632A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02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727C-3CD4-4184-AC66-9C355D06FD1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511F-E2F5-4AA7-924F-EA041632A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2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727C-3CD4-4184-AC66-9C355D06FD1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511F-E2F5-4AA7-924F-EA041632A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79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727C-3CD4-4184-AC66-9C355D06FD1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511F-E2F5-4AA7-924F-EA041632A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967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727C-3CD4-4184-AC66-9C355D06FD1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511F-E2F5-4AA7-924F-EA041632A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31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727C-3CD4-4184-AC66-9C355D06FD1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511F-E2F5-4AA7-924F-EA041632A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7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727C-3CD4-4184-AC66-9C355D06FD1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511F-E2F5-4AA7-924F-EA041632A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667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727C-3CD4-4184-AC66-9C355D06FD1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511F-E2F5-4AA7-924F-EA041632A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21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727C-3CD4-4184-AC66-9C355D06FD1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511F-E2F5-4AA7-924F-EA041632A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288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727C-3CD4-4184-AC66-9C355D06FD1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511F-E2F5-4AA7-924F-EA041632A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81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727C-3CD4-4184-AC66-9C355D06FD1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511F-E2F5-4AA7-924F-EA041632A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E7727C-3CD4-4184-AC66-9C355D06FD1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90511F-E2F5-4AA7-924F-EA041632A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69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  <p:sldLayoutId id="2147484758" r:id="rId10"/>
    <p:sldLayoutId id="2147484759" r:id="rId11"/>
    <p:sldLayoutId id="2147484760" r:id="rId12"/>
    <p:sldLayoutId id="2147484761" r:id="rId13"/>
    <p:sldLayoutId id="2147484762" r:id="rId14"/>
    <p:sldLayoutId id="2147484763" r:id="rId15"/>
    <p:sldLayoutId id="2147484764" r:id="rId16"/>
    <p:sldLayoutId id="214748476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9" name="chimes.wav"/>
          </p:stSnd>
        </p:sndAc>
      </p:transition>
    </mc:Choice>
    <mc:Fallback xmlns="">
      <p:transition spd="slow">
        <p:fade/>
        <p:sndAc>
          <p:stSnd>
            <p:snd r:embed="rId21" name="chimes.wav"/>
          </p:stSnd>
        </p:sndAc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10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.wav"/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11" Type="http://schemas.openxmlformats.org/officeDocument/2006/relationships/audio" Target="../media/audio1.wav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8.jpeg"/><Relationship Id="rId11" Type="http://schemas.openxmlformats.org/officeDocument/2006/relationships/audio" Target="NULL"/><Relationship Id="rId5" Type="http://schemas.openxmlformats.org/officeDocument/2006/relationships/image" Target="../media/image27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375" y="553479"/>
            <a:ext cx="147917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cs typeface="+mj-cs"/>
              </a:rPr>
              <a:t>27/06/2020</a:t>
            </a:r>
            <a:endParaRPr lang="ar-IQ" b="1" dirty="0">
              <a:solidFill>
                <a:schemeClr val="bg1"/>
              </a:solidFill>
              <a:cs typeface="+mj-cs"/>
            </a:endParaRPr>
          </a:p>
          <a:p>
            <a:pPr algn="ctr"/>
            <a:r>
              <a:rPr lang="ar-IQ" b="1" dirty="0">
                <a:solidFill>
                  <a:schemeClr val="bg1"/>
                </a:solidFill>
                <a:cs typeface="+mj-cs"/>
              </a:rPr>
              <a:t>الثالث ب</a:t>
            </a:r>
            <a:r>
              <a:rPr lang="ar-IQ" sz="1600" b="1" dirty="0">
                <a:solidFill>
                  <a:srgbClr val="FFFF00"/>
                </a:solidFill>
              </a:rPr>
              <a:t> 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143,419 Autumn Cartoon Stock Vector Illustration And Royalty 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Marco en blanco con niños leyendo y estudiando Vector Prem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64" y="1558808"/>
            <a:ext cx="9988924" cy="5055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20671" y="3213847"/>
            <a:ext cx="3509682" cy="7664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IQ" sz="4400" b="1" cap="none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أجوبة ا</a:t>
            </a:r>
            <a:r>
              <a:rPr lang="ar-SA" sz="4400" b="1" cap="none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لتقييم</a:t>
            </a:r>
            <a:endParaRPr lang="en-GB" sz="44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759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2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724" y="135754"/>
            <a:ext cx="3929064" cy="965232"/>
          </a:xfr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br>
              <a:rPr lang="ar-IQ" sz="3600" b="1" cap="none" dirty="0">
                <a:ln/>
                <a:solidFill>
                  <a:schemeClr val="accent4"/>
                </a:solidFill>
              </a:rPr>
            </a:br>
            <a:r>
              <a:rPr lang="ar-IQ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  <a:t>السؤال الاول أ</a:t>
            </a:r>
            <a:br>
              <a:rPr lang="en-GB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GB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  <a:t>Q1A</a:t>
            </a:r>
            <a:br>
              <a:rPr lang="ar-IQ" sz="3600" b="1" cap="none" dirty="0">
                <a:ln/>
                <a:solidFill>
                  <a:schemeClr val="accent4"/>
                </a:solidFill>
              </a:rPr>
            </a:br>
            <a:endParaRPr lang="en-GB" sz="3600" b="1" cap="none" dirty="0">
              <a:ln/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24935" y="5897760"/>
            <a:ext cx="89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407523" y="3443287"/>
            <a:ext cx="58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640" t="24301" r="27536" b="26067"/>
          <a:stretch/>
        </p:blipFill>
        <p:spPr>
          <a:xfrm>
            <a:off x="2509446" y="1869550"/>
            <a:ext cx="6331363" cy="4397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0"/>
          <a:stretch/>
        </p:blipFill>
        <p:spPr bwMode="auto">
          <a:xfrm>
            <a:off x="132680" y="3443287"/>
            <a:ext cx="2184213" cy="20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2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686" y="735992"/>
            <a:ext cx="3713358" cy="10234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1"/>
            <a:br>
              <a:rPr lang="ar-IQ" b="1" cap="none" dirty="0">
                <a:ln/>
                <a:solidFill>
                  <a:schemeClr val="accent4"/>
                </a:solidFill>
              </a:rPr>
            </a:br>
            <a:r>
              <a:rPr lang="ar-IQ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  <a:t>السؤال الاول ب</a:t>
            </a:r>
            <a:br>
              <a:rPr lang="en-GB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GB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  <a:t>Q1B</a:t>
            </a:r>
            <a:br>
              <a:rPr lang="ar-IQ" b="1" cap="none" dirty="0">
                <a:ln/>
                <a:solidFill>
                  <a:schemeClr val="accent4"/>
                </a:solidFill>
              </a:rPr>
            </a:br>
            <a:endParaRPr lang="en-GB" sz="3600" cap="none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"/>
          <a:stretch/>
        </p:blipFill>
        <p:spPr bwMode="auto">
          <a:xfrm>
            <a:off x="8879746" y="2420345"/>
            <a:ext cx="1730521" cy="168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Фото, автор Soloveika на Яндекс.Фотка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971" y="4534227"/>
            <a:ext cx="1838591" cy="161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8530" t="28617" r="27316" b="14296"/>
          <a:stretch/>
        </p:blipFill>
        <p:spPr>
          <a:xfrm>
            <a:off x="566201" y="1980926"/>
            <a:ext cx="7300328" cy="4594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 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" b="8471"/>
          <a:stretch/>
        </p:blipFill>
        <p:spPr bwMode="auto">
          <a:xfrm>
            <a:off x="10227423" y="462131"/>
            <a:ext cx="1592542" cy="15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60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073" t="22144" r="25331" b="22143"/>
          <a:stretch/>
        </p:blipFill>
        <p:spPr>
          <a:xfrm>
            <a:off x="457199" y="1890211"/>
            <a:ext cx="7530354" cy="4671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65697" y="585349"/>
            <a:ext cx="3713358" cy="10234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1"/>
            <a:br>
              <a:rPr lang="ar-IQ" b="1" cap="none" dirty="0">
                <a:ln/>
                <a:solidFill>
                  <a:schemeClr val="accent4"/>
                </a:solidFill>
              </a:rPr>
            </a:br>
            <a:r>
              <a:rPr lang="ar-IQ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  <a:t>السؤال الثاني</a:t>
            </a:r>
            <a:br>
              <a:rPr lang="en-GB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GB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  <a:t>Q2</a:t>
            </a:r>
            <a:br>
              <a:rPr lang="ar-IQ" b="1" cap="none" dirty="0">
                <a:ln/>
                <a:solidFill>
                  <a:schemeClr val="accent4"/>
                </a:solidFill>
              </a:rPr>
            </a:br>
            <a:endParaRPr lang="en-GB" sz="3600" cap="none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306" y="2993085"/>
            <a:ext cx="3161233" cy="311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l lapicero mági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007" y="666125"/>
            <a:ext cx="1494450" cy="188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6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4504" y="717273"/>
            <a:ext cx="3713358" cy="10234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1"/>
            <a:br>
              <a:rPr lang="ar-IQ" b="1" cap="none" dirty="0">
                <a:ln/>
                <a:solidFill>
                  <a:schemeClr val="accent4"/>
                </a:solidFill>
              </a:rPr>
            </a:br>
            <a:r>
              <a:rPr lang="ar-IQ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  <a:t>السؤال الثالث</a:t>
            </a:r>
            <a:br>
              <a:rPr lang="en-GB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GB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  <a:t>Q3</a:t>
            </a:r>
            <a:br>
              <a:rPr lang="ar-IQ" b="1" cap="none" dirty="0">
                <a:ln/>
                <a:solidFill>
                  <a:schemeClr val="accent4"/>
                </a:solidFill>
              </a:rPr>
            </a:br>
            <a:endParaRPr lang="en-GB" sz="3600" cap="none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743" t="19397" r="25662" b="8803"/>
          <a:stretch/>
        </p:blipFill>
        <p:spPr>
          <a:xfrm>
            <a:off x="228601" y="1911128"/>
            <a:ext cx="7705164" cy="4556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342" y="4466307"/>
            <a:ext cx="2798738" cy="171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"/>
          <a:stretch/>
        </p:blipFill>
        <p:spPr bwMode="auto">
          <a:xfrm>
            <a:off x="9330110" y="1740675"/>
            <a:ext cx="2503302" cy="25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6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70847" y="307179"/>
            <a:ext cx="3713358" cy="10234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1"/>
            <a:br>
              <a:rPr lang="ar-IQ" b="1" cap="none" dirty="0">
                <a:ln/>
                <a:solidFill>
                  <a:schemeClr val="accent4"/>
                </a:solidFill>
              </a:rPr>
            </a:br>
            <a:r>
              <a:rPr lang="ar-IQ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  <a:t>السؤال الرابع</a:t>
            </a:r>
            <a:br>
              <a:rPr lang="en-GB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GB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  <a:t>Q4</a:t>
            </a:r>
            <a:br>
              <a:rPr lang="ar-IQ" b="1" cap="none" dirty="0">
                <a:ln/>
                <a:solidFill>
                  <a:schemeClr val="accent4"/>
                </a:solidFill>
              </a:rPr>
            </a:br>
            <a:endParaRPr lang="en-GB" sz="3600" cap="none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122" name="Picture 2" descr="Groups of students reading and working on computer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107" y="3131457"/>
            <a:ext cx="3913094" cy="304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encil and highlighter cartoon standing on book Premium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929" y="500659"/>
            <a:ext cx="1963272" cy="14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2941" t="19005" r="24890" b="9392"/>
          <a:stretch/>
        </p:blipFill>
        <p:spPr>
          <a:xfrm>
            <a:off x="747296" y="1775014"/>
            <a:ext cx="6809951" cy="4908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684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48839" y="603015"/>
            <a:ext cx="3713358" cy="10234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1"/>
            <a:br>
              <a:rPr lang="ar-IQ" b="1" cap="none" dirty="0">
                <a:ln/>
                <a:solidFill>
                  <a:schemeClr val="accent4"/>
                </a:solidFill>
              </a:rPr>
            </a:br>
            <a:r>
              <a:rPr lang="ar-IQ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  <a:t>السؤال الخامس</a:t>
            </a:r>
            <a:br>
              <a:rPr lang="en-GB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GB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  <a:t>Q5</a:t>
            </a:r>
            <a:br>
              <a:rPr lang="ar-IQ" b="1" cap="none" dirty="0">
                <a:ln/>
                <a:solidFill>
                  <a:schemeClr val="accent4"/>
                </a:solidFill>
              </a:rPr>
            </a:br>
            <a:endParaRPr lang="en-GB" sz="3600" cap="none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492" t="21947" r="28860" b="31363"/>
          <a:stretch/>
        </p:blipFill>
        <p:spPr>
          <a:xfrm>
            <a:off x="309283" y="1896035"/>
            <a:ext cx="6992470" cy="4491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3"/>
          <a:stretch/>
        </p:blipFill>
        <p:spPr bwMode="auto">
          <a:xfrm>
            <a:off x="8759009" y="674261"/>
            <a:ext cx="2985129" cy="20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8"/>
          <a:stretch/>
        </p:blipFill>
        <p:spPr bwMode="auto">
          <a:xfrm>
            <a:off x="8591862" y="3830466"/>
            <a:ext cx="2501961" cy="220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71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kids holding pencil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094" y="1462338"/>
            <a:ext cx="1909482" cy="163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48839" y="603015"/>
            <a:ext cx="3713358" cy="10234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1"/>
            <a:br>
              <a:rPr lang="ar-IQ" b="1" cap="none" dirty="0">
                <a:ln/>
                <a:solidFill>
                  <a:schemeClr val="accent4"/>
                </a:solidFill>
              </a:rPr>
            </a:br>
            <a:r>
              <a:rPr lang="ar-IQ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  <a:t>السؤال السادس</a:t>
            </a:r>
            <a:br>
              <a:rPr lang="en-GB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GB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  <a:t>Q6</a:t>
            </a:r>
            <a:br>
              <a:rPr lang="ar-IQ" b="1" cap="none" dirty="0">
                <a:ln/>
                <a:solidFill>
                  <a:schemeClr val="accent4"/>
                </a:solidFill>
              </a:rPr>
            </a:br>
            <a:endParaRPr lang="en-GB" sz="3600" cap="none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194" name="Picture 2" descr="Cartoon kids with book and pencil Stock Photo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50" y="4034119"/>
            <a:ext cx="2950696" cy="19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5147" t="19593" r="27206" b="8999"/>
          <a:stretch/>
        </p:blipFill>
        <p:spPr>
          <a:xfrm>
            <a:off x="472072" y="1842247"/>
            <a:ext cx="7044834" cy="489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17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11387" y="2057399"/>
            <a:ext cx="8364071" cy="4477871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 algn="r" rtl="1">
              <a:buNone/>
            </a:pPr>
            <a:r>
              <a:rPr lang="ar-IQ" sz="9600" b="1" i="1" u="sng" dirty="0">
                <a:cs typeface="+mj-cs"/>
              </a:rPr>
              <a:t>توزيع العلامات كالتالي: 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IQ" sz="9600" b="1" dirty="0">
                <a:cs typeface="+mj-cs"/>
              </a:rPr>
              <a:t> </a:t>
            </a:r>
            <a:r>
              <a:rPr lang="ar-IQ" sz="9600" dirty="0">
                <a:cs typeface="+mj-cs"/>
              </a:rPr>
              <a:t>ورقة التقييم لمهارة الكتابة : 60% 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IQ" sz="9600" dirty="0">
                <a:cs typeface="+mj-cs"/>
              </a:rPr>
              <a:t>القراءة : 15%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IQ" sz="9600" dirty="0">
                <a:cs typeface="+mj-cs"/>
              </a:rPr>
              <a:t> الحضور والواجب البيتي  : 15%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IQ" sz="9600" dirty="0">
                <a:cs typeface="+mj-cs"/>
              </a:rPr>
              <a:t>تقييم المدرس العام : 10%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IQ" sz="9600" dirty="0">
                <a:cs typeface="+mj-cs"/>
              </a:rPr>
              <a:t>المجموع : 100%</a:t>
            </a:r>
          </a:p>
          <a:p>
            <a:pPr marL="0" indent="0" algn="r" rtl="1">
              <a:buNone/>
            </a:pPr>
            <a:endParaRPr lang="ar-IQ" sz="7200" b="1" dirty="0">
              <a:solidFill>
                <a:srgbClr val="C00000"/>
              </a:solidFill>
              <a:cs typeface="+mj-cs"/>
            </a:endParaRPr>
          </a:p>
          <a:p>
            <a:pPr marL="0" indent="0" algn="r" rtl="1">
              <a:buNone/>
            </a:pPr>
            <a:r>
              <a:rPr lang="ar-IQ" sz="7200" b="1" dirty="0">
                <a:solidFill>
                  <a:srgbClr val="C00000"/>
                </a:solidFill>
                <a:cs typeface="+mj-cs"/>
              </a:rPr>
              <a:t>شكرا لكم</a:t>
            </a:r>
          </a:p>
          <a:p>
            <a:pPr marL="0" indent="0" algn="r" rtl="1">
              <a:buNone/>
            </a:pPr>
            <a:r>
              <a:rPr lang="ar-IQ" sz="7200" b="1" dirty="0">
                <a:solidFill>
                  <a:srgbClr val="C00000"/>
                </a:solidFill>
              </a:rPr>
              <a:t>معلمة الصف: بان احمد </a:t>
            </a:r>
            <a:endParaRPr lang="en-GB" sz="7200" b="1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11388" y="184812"/>
            <a:ext cx="4262718" cy="944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br>
              <a:rPr lang="ar-IQ" sz="3200" b="1" cap="none" dirty="0">
                <a:ln/>
                <a:solidFill>
                  <a:schemeClr val="accent4"/>
                </a:solidFill>
                <a:cs typeface="+mj-cs"/>
              </a:rPr>
            </a:br>
            <a:r>
              <a:rPr lang="ar-IQ" sz="3200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  <a:t>التقييم النهائي</a:t>
            </a:r>
            <a:br>
              <a:rPr lang="en-GB" sz="3200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</a:br>
            <a:r>
              <a:rPr lang="en-GB" sz="3200" b="1" cap="none" dirty="0">
                <a:ln/>
                <a:solidFill>
                  <a:schemeClr val="accent1">
                    <a:lumMod val="50000"/>
                  </a:schemeClr>
                </a:solidFill>
                <a:cs typeface="+mj-cs"/>
              </a:rPr>
              <a:t>Final assessment</a:t>
            </a:r>
            <a:br>
              <a:rPr lang="ar-IQ" sz="3200" b="1" cap="none" dirty="0">
                <a:ln/>
                <a:solidFill>
                  <a:schemeClr val="accent4"/>
                </a:solidFill>
                <a:cs typeface="+mj-cs"/>
              </a:rPr>
            </a:br>
            <a:endParaRPr lang="en-GB" sz="3200" cap="none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endParaRPr>
          </a:p>
        </p:txBody>
      </p:sp>
      <p:pic>
        <p:nvPicPr>
          <p:cNvPr id="7172" name="Picture 4" descr="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8"/>
          <a:stretch/>
        </p:blipFill>
        <p:spPr bwMode="auto">
          <a:xfrm>
            <a:off x="3711387" y="1909484"/>
            <a:ext cx="3019789" cy="25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ibrary of children graduation jpg royalty free stock png file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7" y="3605470"/>
            <a:ext cx="3164610" cy="276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رسالة ختامية - لغتــــــي الجميلـــــــة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60" y="5145647"/>
            <a:ext cx="2053033" cy="138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4879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6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39005</TotalTime>
  <Words>98</Words>
  <Application>Microsoft Office PowerPoint</Application>
  <PresentationFormat>Widescreen</PresentationFormat>
  <Paragraphs>21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Tw Cen MT</vt:lpstr>
      <vt:lpstr>Wingdings</vt:lpstr>
      <vt:lpstr>Droplet</vt:lpstr>
      <vt:lpstr>PowerPoint Presentation</vt:lpstr>
      <vt:lpstr> السؤال الاول أ Q1A </vt:lpstr>
      <vt:lpstr> السؤال الاول ب Q1B </vt:lpstr>
      <vt:lpstr> السؤال الثاني Q2 </vt:lpstr>
      <vt:lpstr> السؤال الثالث Q3 </vt:lpstr>
      <vt:lpstr> السؤال الرابع Q4 </vt:lpstr>
      <vt:lpstr> السؤال الخامس Q5 </vt:lpstr>
      <vt:lpstr> السؤال السادس Q6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رمضان والعيد</dc:title>
  <dc:creator>Ban Ahmed</dc:creator>
  <cp:lastModifiedBy>Wafa Said</cp:lastModifiedBy>
  <cp:revision>308</cp:revision>
  <dcterms:created xsi:type="dcterms:W3CDTF">2020-04-07T17:34:55Z</dcterms:created>
  <dcterms:modified xsi:type="dcterms:W3CDTF">2020-06-26T20:52:14Z</dcterms:modified>
</cp:coreProperties>
</file>